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nva Sans" panose="020B0604020202020204" charset="0"/>
      <p:regular r:id="rId16"/>
    </p:embeddedFont>
    <p:embeddedFont>
      <p:font typeface="Canva Sans Bold" panose="020B0604020202020204" charset="0"/>
      <p:regular r:id="rId17"/>
    </p:embeddedFont>
    <p:embeddedFont>
      <p:font typeface="DM Sans" panose="020B0604020202020204" charset="0"/>
      <p:regular r:id="rId18"/>
    </p:embeddedFont>
    <p:embeddedFont>
      <p:font typeface="DM Sans Bold" panose="020B0604020202020204" charset="0"/>
      <p:regular r:id="rId19"/>
    </p:embeddedFont>
    <p:embeddedFont>
      <p:font typeface="Kollektif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0.svg"/><Relationship Id="rId5" Type="http://schemas.openxmlformats.org/officeDocument/2006/relationships/image" Target="../media/image13.sv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8.svg"/><Relationship Id="rId5" Type="http://schemas.openxmlformats.org/officeDocument/2006/relationships/image" Target="../media/image13.svg"/><Relationship Id="rId10"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8684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8" name="TextBox 8"/>
          <p:cNvSpPr txBox="1"/>
          <p:nvPr/>
        </p:nvSpPr>
        <p:spPr>
          <a:xfrm>
            <a:off x="4697279" y="4225985"/>
            <a:ext cx="11315247" cy="2787649"/>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AIRPLANE CRASH ANALYSIS</a:t>
            </a:r>
          </a:p>
        </p:txBody>
      </p:sp>
      <p:grpSp>
        <p:nvGrpSpPr>
          <p:cNvPr id="9" name="Group 9"/>
          <p:cNvGrpSpPr/>
          <p:nvPr/>
        </p:nvGrpSpPr>
        <p:grpSpPr>
          <a:xfrm rot="2700000">
            <a:off x="-1376391" y="-3093321"/>
            <a:ext cx="7415398" cy="3565095"/>
            <a:chOff x="0" y="0"/>
            <a:chExt cx="660400" cy="317500"/>
          </a:xfrm>
        </p:grpSpPr>
        <p:sp>
          <p:nvSpPr>
            <p:cNvPr id="10" name="Freeform 1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1" name="TextBox 1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2" name="AutoShape 12"/>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13" name="AutoShape 13"/>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14" name="AutoShape 14"/>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5" name="AutoShape 15"/>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6" name="AutoShape 16"/>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7" name="AutoShape 17"/>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8" name="AutoShape 18"/>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19" name="AutoShape 19"/>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20" name="Freeform 20"/>
          <p:cNvSpPr/>
          <p:nvPr/>
        </p:nvSpPr>
        <p:spPr>
          <a:xfrm flipH="1">
            <a:off x="-1892126" y="-264531"/>
            <a:ext cx="8981032" cy="4490516"/>
          </a:xfrm>
          <a:custGeom>
            <a:avLst/>
            <a:gdLst/>
            <a:ahLst/>
            <a:cxnLst/>
            <a:rect l="l" t="t" r="r" b="b"/>
            <a:pathLst>
              <a:path w="8981032" h="4490516">
                <a:moveTo>
                  <a:pt x="8981032" y="0"/>
                </a:moveTo>
                <a:lnTo>
                  <a:pt x="0" y="0"/>
                </a:lnTo>
                <a:lnTo>
                  <a:pt x="0" y="4490516"/>
                </a:lnTo>
                <a:lnTo>
                  <a:pt x="8981032" y="4490516"/>
                </a:lnTo>
                <a:lnTo>
                  <a:pt x="898103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1159090" y="7052124"/>
            <a:ext cx="6980795" cy="3947323"/>
          </a:xfrm>
          <a:custGeom>
            <a:avLst/>
            <a:gdLst/>
            <a:ahLst/>
            <a:cxnLst/>
            <a:rect l="l" t="t" r="r" b="b"/>
            <a:pathLst>
              <a:path w="6980795" h="3947323">
                <a:moveTo>
                  <a:pt x="0" y="0"/>
                </a:moveTo>
                <a:lnTo>
                  <a:pt x="6980796" y="0"/>
                </a:lnTo>
                <a:lnTo>
                  <a:pt x="6980796" y="3947323"/>
                </a:lnTo>
                <a:lnTo>
                  <a:pt x="0" y="39473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207806" y="7712790"/>
            <a:ext cx="3204399" cy="1951770"/>
          </a:xfrm>
          <a:custGeom>
            <a:avLst/>
            <a:gdLst/>
            <a:ahLst/>
            <a:cxnLst/>
            <a:rect l="l" t="t" r="r" b="b"/>
            <a:pathLst>
              <a:path w="3204399" h="1951770">
                <a:moveTo>
                  <a:pt x="0" y="0"/>
                </a:moveTo>
                <a:lnTo>
                  <a:pt x="3204399" y="0"/>
                </a:lnTo>
                <a:lnTo>
                  <a:pt x="3204399" y="1951770"/>
                </a:lnTo>
                <a:lnTo>
                  <a:pt x="0" y="1951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10223190" y="414587"/>
            <a:ext cx="7769027" cy="1811020"/>
          </a:xfrm>
          <a:prstGeom prst="rect">
            <a:avLst/>
          </a:prstGeom>
        </p:spPr>
        <p:txBody>
          <a:bodyPr lIns="0" tIns="0" rIns="0" bIns="0" rtlCol="0" anchor="t">
            <a:spAutoFit/>
          </a:bodyPr>
          <a:lstStyle/>
          <a:p>
            <a:pPr algn="ctr">
              <a:lnSpc>
                <a:spcPts val="7279"/>
              </a:lnSpc>
            </a:pPr>
            <a:r>
              <a:rPr lang="en-US" sz="5199">
                <a:solidFill>
                  <a:srgbClr val="227C9D"/>
                </a:solidFill>
                <a:latin typeface="Canva Sans Bold"/>
              </a:rPr>
              <a:t>Task 3- Power BI Project</a:t>
            </a:r>
          </a:p>
          <a:p>
            <a:pPr algn="ctr">
              <a:lnSpc>
                <a:spcPts val="7279"/>
              </a:lnSpc>
            </a:pPr>
            <a:r>
              <a:rPr lang="en-US" sz="5199">
                <a:solidFill>
                  <a:srgbClr val="227C9D"/>
                </a:solidFill>
                <a:latin typeface="Canva Sans Bold"/>
              </a:rPr>
              <a:t>Mentorness</a:t>
            </a:r>
          </a:p>
        </p:txBody>
      </p:sp>
      <p:sp>
        <p:nvSpPr>
          <p:cNvPr id="24" name="TextBox 24"/>
          <p:cNvSpPr txBox="1"/>
          <p:nvPr/>
        </p:nvSpPr>
        <p:spPr>
          <a:xfrm>
            <a:off x="7917549" y="7310121"/>
            <a:ext cx="3934351" cy="1378555"/>
          </a:xfrm>
          <a:prstGeom prst="rect">
            <a:avLst/>
          </a:prstGeom>
        </p:spPr>
        <p:txBody>
          <a:bodyPr lIns="0" tIns="0" rIns="0" bIns="0" rtlCol="0" anchor="t">
            <a:spAutoFit/>
          </a:bodyPr>
          <a:lstStyle/>
          <a:p>
            <a:pPr algn="ctr">
              <a:lnSpc>
                <a:spcPts val="5565"/>
              </a:lnSpc>
            </a:pPr>
            <a:r>
              <a:rPr lang="en-US" sz="3975">
                <a:solidFill>
                  <a:srgbClr val="227C9D"/>
                </a:solidFill>
                <a:latin typeface="Canva Sans"/>
              </a:rPr>
              <a:t>By Meenakshi  B</a:t>
            </a:r>
          </a:p>
          <a:p>
            <a:pPr algn="ctr">
              <a:lnSpc>
                <a:spcPts val="5565"/>
              </a:lnSpc>
            </a:pPr>
            <a:r>
              <a:rPr lang="en-US" sz="3975">
                <a:solidFill>
                  <a:srgbClr val="227C9D"/>
                </a:solidFill>
                <a:latin typeface="Canva Sans"/>
              </a:rPr>
              <a:t>MIP-DA-06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833915" y="4205519"/>
            <a:ext cx="10620170" cy="1886584"/>
          </a:xfrm>
          <a:prstGeom prst="rect">
            <a:avLst/>
          </a:prstGeom>
        </p:spPr>
        <p:txBody>
          <a:bodyPr lIns="0" tIns="0" rIns="0" bIns="0" rtlCol="0" anchor="t">
            <a:spAutoFit/>
          </a:bodyPr>
          <a:lstStyle/>
          <a:p>
            <a:pPr algn="ctr">
              <a:lnSpc>
                <a:spcPts val="12399"/>
              </a:lnSpc>
            </a:pPr>
            <a:r>
              <a:rPr lang="en-US" sz="12399">
                <a:solidFill>
                  <a:srgbClr val="227C9D"/>
                </a:solidFill>
                <a:latin typeface="Kollektif Bold"/>
              </a:rPr>
              <a:t>THANK YOU</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13123603" y="5475036"/>
            <a:ext cx="8847511" cy="8855676"/>
            <a:chOff x="0" y="0"/>
            <a:chExt cx="11796681" cy="11807568"/>
          </a:xfrm>
        </p:grpSpPr>
        <p:grpSp>
          <p:nvGrpSpPr>
            <p:cNvPr id="21" name="Group 21"/>
            <p:cNvGrpSpPr/>
            <p:nvPr/>
          </p:nvGrpSpPr>
          <p:grpSpPr>
            <a:xfrm rot="2700000">
              <a:off x="1676828" y="2799524"/>
              <a:ext cx="9887197" cy="4753460"/>
              <a:chOff x="0" y="0"/>
              <a:chExt cx="660400" cy="317500"/>
            </a:xfrm>
          </p:grpSpPr>
          <p:sp>
            <p:nvSpPr>
              <p:cNvPr id="22" name="Freeform 2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3" name="TextBox 23"/>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4" name="AutoShape 24"/>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5" name="AutoShape 25"/>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6" name="AutoShape 26"/>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7" name="AutoShape 27"/>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8" name="AutoShape 28"/>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9" name="AutoShape 29"/>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30" name="AutoShape 30"/>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31" name="AutoShape 31"/>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2" name="AutoShape 32"/>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grpSp>
        <p:nvGrpSpPr>
          <p:cNvPr id="33" name="Group 33"/>
          <p:cNvGrpSpPr/>
          <p:nvPr/>
        </p:nvGrpSpPr>
        <p:grpSpPr>
          <a:xfrm>
            <a:off x="-2634012" y="-5192964"/>
            <a:ext cx="8847511" cy="8855676"/>
            <a:chOff x="0" y="0"/>
            <a:chExt cx="11796681" cy="11807568"/>
          </a:xfrm>
        </p:grpSpPr>
        <p:grpSp>
          <p:nvGrpSpPr>
            <p:cNvPr id="34" name="Group 34"/>
            <p:cNvGrpSpPr/>
            <p:nvPr/>
          </p:nvGrpSpPr>
          <p:grpSpPr>
            <a:xfrm rot="2700000">
              <a:off x="1676828" y="2799524"/>
              <a:ext cx="9887197" cy="4753460"/>
              <a:chOff x="0" y="0"/>
              <a:chExt cx="660400" cy="317500"/>
            </a:xfrm>
          </p:grpSpPr>
          <p:sp>
            <p:nvSpPr>
              <p:cNvPr id="35" name="Freeform 3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6" name="TextBox 3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7" name="AutoShape 37"/>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38" name="AutoShape 38"/>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39" name="AutoShape 39"/>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40" name="AutoShape 40"/>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41" name="AutoShape 41"/>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42" name="AutoShape 42"/>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43" name="AutoShape 43"/>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44" name="AutoShape 44"/>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45" name="AutoShape 45"/>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
        <p:nvSpPr>
          <p:cNvPr id="46" name="Freeform 46"/>
          <p:cNvSpPr/>
          <p:nvPr/>
        </p:nvSpPr>
        <p:spPr>
          <a:xfrm>
            <a:off x="-92938" y="-452088"/>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376391" y="-3093321"/>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0" name="AutoShape 10"/>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1" name="AutoShape 11"/>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12" name="AutoShape 12"/>
          <p:cNvSpPr/>
          <p:nvPr/>
        </p:nvSpPr>
        <p:spPr>
          <a:xfrm>
            <a:off x="-2509797" y="905760"/>
            <a:ext cx="2628598" cy="2671969"/>
          </a:xfrm>
          <a:prstGeom prst="line">
            <a:avLst/>
          </a:prstGeom>
          <a:ln w="28575" cap="flat">
            <a:solidFill>
              <a:srgbClr val="8CA9AD"/>
            </a:solidFill>
            <a:prstDash val="solid"/>
            <a:headEnd type="none" w="sm" len="sm"/>
            <a:tailEnd type="none" w="sm" len="sm"/>
          </a:ln>
        </p:spPr>
      </p:sp>
      <p:grpSp>
        <p:nvGrpSpPr>
          <p:cNvPr id="13" name="Group 13"/>
          <p:cNvGrpSpPr/>
          <p:nvPr/>
        </p:nvGrpSpPr>
        <p:grpSpPr>
          <a:xfrm rot="-2700000">
            <a:off x="11386843" y="7201845"/>
            <a:ext cx="7415398" cy="3565095"/>
            <a:chOff x="0" y="0"/>
            <a:chExt cx="660400" cy="317500"/>
          </a:xfrm>
        </p:grpSpPr>
        <p:sp>
          <p:nvSpPr>
            <p:cNvPr id="14" name="Freeform 1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5" name="TextBox 1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6" name="AutoShape 16"/>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17" name="AutoShape 17"/>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18" name="AutoShape 18"/>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19" name="TextBox 19"/>
          <p:cNvSpPr txBox="1"/>
          <p:nvPr/>
        </p:nvSpPr>
        <p:spPr>
          <a:xfrm>
            <a:off x="6380012" y="1066800"/>
            <a:ext cx="9664679" cy="5991490"/>
          </a:xfrm>
          <a:prstGeom prst="rect">
            <a:avLst/>
          </a:prstGeom>
        </p:spPr>
        <p:txBody>
          <a:bodyPr lIns="0" tIns="0" rIns="0" bIns="0" rtlCol="0" anchor="t">
            <a:spAutoFit/>
          </a:bodyPr>
          <a:lstStyle/>
          <a:p>
            <a:pPr algn="ctr">
              <a:lnSpc>
                <a:spcPts val="5234"/>
              </a:lnSpc>
              <a:spcBef>
                <a:spcPct val="0"/>
              </a:spcBef>
            </a:pPr>
            <a:r>
              <a:rPr lang="en-US" sz="4715">
                <a:solidFill>
                  <a:srgbClr val="000000"/>
                </a:solidFill>
                <a:latin typeface="DM Sans"/>
              </a:rPr>
              <a:t> Airplane incidents can have severe consequences and impact not only the aviation industry but also the public. Therefore, it is crucial to analyze and understand the causes and contributing factors of these incidents to prevent them from happening in the future. </a:t>
            </a:r>
          </a:p>
        </p:txBody>
      </p:sp>
      <p:sp>
        <p:nvSpPr>
          <p:cNvPr id="20" name="Freeform 20"/>
          <p:cNvSpPr/>
          <p:nvPr/>
        </p:nvSpPr>
        <p:spPr>
          <a:xfrm rot="2700000">
            <a:off x="6352" y="4958804"/>
            <a:ext cx="5959099" cy="5467473"/>
          </a:xfrm>
          <a:custGeom>
            <a:avLst/>
            <a:gdLst/>
            <a:ahLst/>
            <a:cxnLst/>
            <a:rect l="l" t="t" r="r" b="b"/>
            <a:pathLst>
              <a:path w="5959099" h="5467473">
                <a:moveTo>
                  <a:pt x="0" y="0"/>
                </a:moveTo>
                <a:lnTo>
                  <a:pt x="5959099" y="0"/>
                </a:lnTo>
                <a:lnTo>
                  <a:pt x="5959099" y="5467474"/>
                </a:lnTo>
                <a:lnTo>
                  <a:pt x="0" y="5467474"/>
                </a:lnTo>
                <a:lnTo>
                  <a:pt x="0" y="0"/>
                </a:lnTo>
                <a:close/>
              </a:path>
            </a:pathLst>
          </a:custGeom>
          <a:blipFill>
            <a:blip r:embed="rId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13254553" y="9891320"/>
            <a:ext cx="4347674" cy="4347674"/>
          </a:xfrm>
          <a:prstGeom prst="line">
            <a:avLst/>
          </a:prstGeom>
          <a:ln w="28575" cap="flat">
            <a:solidFill>
              <a:srgbClr val="8CA9AD"/>
            </a:solidFill>
            <a:prstDash val="solid"/>
            <a:headEnd type="none" w="sm" len="sm"/>
            <a:tailEnd type="none" w="sm" len="sm"/>
          </a:ln>
        </p:spPr>
      </p:sp>
      <p:grpSp>
        <p:nvGrpSpPr>
          <p:cNvPr id="10" name="Group 10"/>
          <p:cNvGrpSpPr/>
          <p:nvPr/>
        </p:nvGrpSpPr>
        <p:grpSpPr>
          <a:xfrm rot="2700000">
            <a:off x="-1376391" y="-3093321"/>
            <a:ext cx="7415398" cy="3565095"/>
            <a:chOff x="0" y="0"/>
            <a:chExt cx="660400" cy="317500"/>
          </a:xfrm>
        </p:grpSpPr>
        <p:sp>
          <p:nvSpPr>
            <p:cNvPr id="11" name="Freeform 1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2" name="TextBox 1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3" name="AutoShape 13"/>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14" name="AutoShape 14"/>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15" name="AutoShape 15"/>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6" name="AutoShape 16"/>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7" name="AutoShape 17"/>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8" name="AutoShape 18"/>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9" name="AutoShape 19"/>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20" name="AutoShape 20"/>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21" name="Freeform 21"/>
          <p:cNvSpPr/>
          <p:nvPr/>
        </p:nvSpPr>
        <p:spPr>
          <a:xfrm>
            <a:off x="779371" y="2858930"/>
            <a:ext cx="4084272" cy="7415577"/>
          </a:xfrm>
          <a:custGeom>
            <a:avLst/>
            <a:gdLst/>
            <a:ahLst/>
            <a:cxnLst/>
            <a:rect l="l" t="t" r="r" b="b"/>
            <a:pathLst>
              <a:path w="4084272" h="7415577">
                <a:moveTo>
                  <a:pt x="0" y="0"/>
                </a:moveTo>
                <a:lnTo>
                  <a:pt x="4084272" y="0"/>
                </a:lnTo>
                <a:lnTo>
                  <a:pt x="4084272" y="7415577"/>
                </a:lnTo>
                <a:lnTo>
                  <a:pt x="0" y="7415577"/>
                </a:lnTo>
                <a:lnTo>
                  <a:pt x="0" y="0"/>
                </a:lnTo>
                <a:close/>
              </a:path>
            </a:pathLst>
          </a:custGeom>
          <a:blipFill>
            <a:blip r:embed="rId4"/>
            <a:stretch>
              <a:fillRect/>
            </a:stretch>
          </a:blipFill>
        </p:spPr>
      </p:sp>
      <p:pic>
        <p:nvPicPr>
          <p:cNvPr id="22" name="Picture 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584" r="584"/>
          <a:stretch>
            <a:fillRect/>
          </a:stretch>
        </p:blipFill>
        <p:spPr>
          <a:xfrm>
            <a:off x="3651028" y="4592105"/>
            <a:ext cx="14437895" cy="8229600"/>
          </a:xfrm>
          <a:prstGeom prst="rect">
            <a:avLst/>
          </a:prstGeom>
        </p:spPr>
      </p:pic>
      <p:sp>
        <p:nvSpPr>
          <p:cNvPr id="23" name="TextBox 23"/>
          <p:cNvSpPr txBox="1"/>
          <p:nvPr/>
        </p:nvSpPr>
        <p:spPr>
          <a:xfrm>
            <a:off x="5685457" y="420542"/>
            <a:ext cx="8233154" cy="865662"/>
          </a:xfrm>
          <a:prstGeom prst="rect">
            <a:avLst/>
          </a:prstGeom>
        </p:spPr>
        <p:txBody>
          <a:bodyPr lIns="0" tIns="0" rIns="0" bIns="0" rtlCol="0" anchor="t">
            <a:spAutoFit/>
          </a:bodyPr>
          <a:lstStyle/>
          <a:p>
            <a:pPr algn="ctr">
              <a:lnSpc>
                <a:spcPts val="7024"/>
              </a:lnSpc>
            </a:pPr>
            <a:r>
              <a:rPr lang="en-US" sz="5017">
                <a:solidFill>
                  <a:srgbClr val="000000"/>
                </a:solidFill>
                <a:latin typeface="Canva Sans Bold"/>
              </a:rPr>
              <a:t>Data Preprocessing</a:t>
            </a:r>
          </a:p>
        </p:txBody>
      </p:sp>
      <p:sp>
        <p:nvSpPr>
          <p:cNvPr id="24" name="TextBox 24"/>
          <p:cNvSpPr txBox="1"/>
          <p:nvPr/>
        </p:nvSpPr>
        <p:spPr>
          <a:xfrm>
            <a:off x="4073667" y="1691912"/>
            <a:ext cx="13528561" cy="3854776"/>
          </a:xfrm>
          <a:prstGeom prst="rect">
            <a:avLst/>
          </a:prstGeom>
        </p:spPr>
        <p:txBody>
          <a:bodyPr lIns="0" tIns="0" rIns="0" bIns="0" rtlCol="0" anchor="t">
            <a:spAutoFit/>
          </a:bodyPr>
          <a:lstStyle/>
          <a:p>
            <a:pPr algn="ctr">
              <a:lnSpc>
                <a:spcPts val="5139"/>
              </a:lnSpc>
            </a:pPr>
            <a:r>
              <a:rPr lang="en-US" sz="3671">
                <a:solidFill>
                  <a:srgbClr val="000000"/>
                </a:solidFill>
                <a:latin typeface="Canva Sans"/>
              </a:rPr>
              <a:t>Modifying data types for fields such as dates, time, location, and numerics, while managing missing values and eliminating unnecessary columns, are essential data processing techniques in Analysis.</a:t>
            </a:r>
          </a:p>
          <a:p>
            <a:pPr algn="ctr">
              <a:lnSpc>
                <a:spcPts val="5139"/>
              </a:lnSpc>
            </a:pPr>
            <a:endParaRPr lang="en-US" sz="3671">
              <a:solidFill>
                <a:srgbClr val="000000"/>
              </a:solidFill>
              <a:latin typeface="Canva Sans"/>
            </a:endParaRPr>
          </a:p>
          <a:p>
            <a:pPr algn="ctr">
              <a:lnSpc>
                <a:spcPts val="5139"/>
              </a:lnSpc>
            </a:pPr>
            <a:endParaRPr lang="en-US" sz="3671">
              <a:solidFill>
                <a:srgbClr val="000000"/>
              </a:solidFill>
              <a:latin typeface="Canva Sans"/>
            </a:endParaRPr>
          </a:p>
        </p:txBody>
      </p:sp>
    </p:spTree>
  </p:cSld>
  <p:clrMapOvr>
    <a:masterClrMapping/>
  </p:clrMapOvr>
  <p:timing>
    <p:tnLst>
      <p:par>
        <p:cTn id="1" dur="indefinite" restart="never" nodeType="tmRoot">
          <p:childTnLst>
            <p:video>
              <p:cMediaNode vol="0">
                <p:cTn id="2" fill="hold" display="0">
                  <p:stCondLst>
                    <p:cond delay="indefinite"/>
                  </p:stCondLst>
                </p:cTn>
                <p:tgtEl>
                  <p:spTgt spid="2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9268" y="3063763"/>
            <a:ext cx="6046286" cy="1027869"/>
            <a:chOff x="0" y="0"/>
            <a:chExt cx="1592438" cy="270714"/>
          </a:xfrm>
        </p:grpSpPr>
        <p:sp>
          <p:nvSpPr>
            <p:cNvPr id="3" name="Freeform 3"/>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4" name="TextBox 4"/>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5" name="Group 5"/>
          <p:cNvGrpSpPr/>
          <p:nvPr/>
        </p:nvGrpSpPr>
        <p:grpSpPr>
          <a:xfrm>
            <a:off x="1719268" y="4806006"/>
            <a:ext cx="6046286" cy="1027869"/>
            <a:chOff x="0" y="0"/>
            <a:chExt cx="1592438" cy="270714"/>
          </a:xfrm>
        </p:grpSpPr>
        <p:sp>
          <p:nvSpPr>
            <p:cNvPr id="6" name="Freeform 6"/>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7" name="TextBox 7"/>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a:off x="1719268" y="1310747"/>
            <a:ext cx="6046286" cy="1027869"/>
            <a:chOff x="0" y="0"/>
            <a:chExt cx="1592438" cy="270714"/>
          </a:xfrm>
        </p:grpSpPr>
        <p:sp>
          <p:nvSpPr>
            <p:cNvPr id="20" name="Freeform 20"/>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21" name="TextBox 21"/>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22" name="TextBox 22"/>
          <p:cNvSpPr txBox="1"/>
          <p:nvPr/>
        </p:nvSpPr>
        <p:spPr>
          <a:xfrm>
            <a:off x="2825091" y="6757800"/>
            <a:ext cx="5702716" cy="615950"/>
          </a:xfrm>
          <a:prstGeom prst="rect">
            <a:avLst/>
          </a:prstGeom>
        </p:spPr>
        <p:txBody>
          <a:bodyPr lIns="0" tIns="0" rIns="0" bIns="0" rtlCol="0" anchor="t">
            <a:spAutoFit/>
          </a:bodyPr>
          <a:lstStyle/>
          <a:p>
            <a:pPr>
              <a:lnSpc>
                <a:spcPts val="4000"/>
              </a:lnSpc>
            </a:pPr>
            <a:r>
              <a:rPr lang="en-US" sz="4000">
                <a:solidFill>
                  <a:srgbClr val="FFFFFF"/>
                </a:solidFill>
                <a:latin typeface="Kollektif Bold"/>
              </a:rPr>
              <a:t>AVG DEATH %</a:t>
            </a:r>
          </a:p>
        </p:txBody>
      </p:sp>
      <p:grpSp>
        <p:nvGrpSpPr>
          <p:cNvPr id="23" name="Group 23"/>
          <p:cNvGrpSpPr/>
          <p:nvPr/>
        </p:nvGrpSpPr>
        <p:grpSpPr>
          <a:xfrm>
            <a:off x="1719268" y="6548666"/>
            <a:ext cx="6046286" cy="1027869"/>
            <a:chOff x="0" y="0"/>
            <a:chExt cx="1592438" cy="270714"/>
          </a:xfrm>
        </p:grpSpPr>
        <p:sp>
          <p:nvSpPr>
            <p:cNvPr id="24" name="Freeform 24"/>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sp>
        <p:sp>
          <p:nvSpPr>
            <p:cNvPr id="25" name="TextBox 25"/>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26" name="TextBox 26"/>
          <p:cNvSpPr txBox="1"/>
          <p:nvPr/>
        </p:nvSpPr>
        <p:spPr>
          <a:xfrm>
            <a:off x="10269900" y="3028950"/>
            <a:ext cx="6713943" cy="1057275"/>
          </a:xfrm>
          <a:prstGeom prst="rect">
            <a:avLst/>
          </a:prstGeom>
        </p:spPr>
        <p:txBody>
          <a:bodyPr lIns="0" tIns="0" rIns="0" bIns="0" rtlCol="0" anchor="t">
            <a:spAutoFit/>
          </a:bodyPr>
          <a:lstStyle/>
          <a:p>
            <a:pPr>
              <a:lnSpc>
                <a:spcPts val="8399"/>
              </a:lnSpc>
            </a:pPr>
            <a:r>
              <a:rPr lang="en-US" sz="6999">
                <a:solidFill>
                  <a:srgbClr val="545454"/>
                </a:solidFill>
                <a:latin typeface="DM Sans"/>
              </a:rPr>
              <a:t>1,11,627</a:t>
            </a:r>
          </a:p>
        </p:txBody>
      </p:sp>
      <p:sp>
        <p:nvSpPr>
          <p:cNvPr id="27" name="TextBox 27"/>
          <p:cNvSpPr txBox="1"/>
          <p:nvPr/>
        </p:nvSpPr>
        <p:spPr>
          <a:xfrm>
            <a:off x="10269900" y="1310747"/>
            <a:ext cx="6713943" cy="1057275"/>
          </a:xfrm>
          <a:prstGeom prst="rect">
            <a:avLst/>
          </a:prstGeom>
        </p:spPr>
        <p:txBody>
          <a:bodyPr lIns="0" tIns="0" rIns="0" bIns="0" rtlCol="0" anchor="t">
            <a:spAutoFit/>
          </a:bodyPr>
          <a:lstStyle/>
          <a:p>
            <a:pPr>
              <a:lnSpc>
                <a:spcPts val="8399"/>
              </a:lnSpc>
            </a:pPr>
            <a:r>
              <a:rPr lang="en-US" sz="6999">
                <a:solidFill>
                  <a:srgbClr val="545454"/>
                </a:solidFill>
                <a:latin typeface="DM Sans"/>
              </a:rPr>
              <a:t>1,55,337</a:t>
            </a:r>
          </a:p>
        </p:txBody>
      </p:sp>
      <p:grpSp>
        <p:nvGrpSpPr>
          <p:cNvPr id="28" name="Group 28"/>
          <p:cNvGrpSpPr/>
          <p:nvPr/>
        </p:nvGrpSpPr>
        <p:grpSpPr>
          <a:xfrm rot="7531252">
            <a:off x="14675458" y="-1029911"/>
            <a:ext cx="7415398" cy="3565095"/>
            <a:chOff x="0" y="0"/>
            <a:chExt cx="660400" cy="317500"/>
          </a:xfrm>
        </p:grpSpPr>
        <p:sp>
          <p:nvSpPr>
            <p:cNvPr id="29" name="Freeform 2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0" name="TextBox 3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1" name="AutoShape 31"/>
          <p:cNvSpPr/>
          <p:nvPr/>
        </p:nvSpPr>
        <p:spPr>
          <a:xfrm flipH="1">
            <a:off x="14437530" y="-3519328"/>
            <a:ext cx="4208674" cy="5959711"/>
          </a:xfrm>
          <a:prstGeom prst="line">
            <a:avLst/>
          </a:prstGeom>
          <a:ln w="28575" cap="flat">
            <a:solidFill>
              <a:srgbClr val="8CA9AD"/>
            </a:solidFill>
            <a:prstDash val="solid"/>
            <a:headEnd type="none" w="sm" len="sm"/>
            <a:tailEnd type="none" w="sm" len="sm"/>
          </a:ln>
        </p:spPr>
      </p:sp>
      <p:sp>
        <p:nvSpPr>
          <p:cNvPr id="32" name="AutoShape 32"/>
          <p:cNvSpPr/>
          <p:nvPr/>
        </p:nvSpPr>
        <p:spPr>
          <a:xfrm flipH="1">
            <a:off x="14162352" y="-3678859"/>
            <a:ext cx="4140211" cy="5799891"/>
          </a:xfrm>
          <a:prstGeom prst="line">
            <a:avLst/>
          </a:prstGeom>
          <a:ln w="28575" cap="flat">
            <a:solidFill>
              <a:srgbClr val="8CA9AD"/>
            </a:solidFill>
            <a:prstDash val="solid"/>
            <a:headEnd type="none" w="sm" len="sm"/>
            <a:tailEnd type="none" w="sm" len="sm"/>
          </a:ln>
        </p:spPr>
      </p:sp>
      <p:sp>
        <p:nvSpPr>
          <p:cNvPr id="33" name="AutoShape 33"/>
          <p:cNvSpPr/>
          <p:nvPr/>
        </p:nvSpPr>
        <p:spPr>
          <a:xfrm flipH="1">
            <a:off x="13920286" y="-3796973"/>
            <a:ext cx="3999123" cy="5602245"/>
          </a:xfrm>
          <a:prstGeom prst="line">
            <a:avLst/>
          </a:prstGeom>
          <a:ln w="28575" cap="flat">
            <a:solidFill>
              <a:srgbClr val="8CA9AD"/>
            </a:solidFill>
            <a:prstDash val="solid"/>
            <a:headEnd type="none" w="sm" len="sm"/>
            <a:tailEnd type="none" w="sm" len="sm"/>
          </a:ln>
        </p:spPr>
      </p:sp>
      <p:sp>
        <p:nvSpPr>
          <p:cNvPr id="34" name="AutoShape 34"/>
          <p:cNvSpPr/>
          <p:nvPr/>
        </p:nvSpPr>
        <p:spPr>
          <a:xfrm flipH="1">
            <a:off x="13663560" y="-3858284"/>
            <a:ext cx="3853997" cy="5398942"/>
          </a:xfrm>
          <a:prstGeom prst="line">
            <a:avLst/>
          </a:prstGeom>
          <a:ln w="28575" cap="flat">
            <a:solidFill>
              <a:srgbClr val="8CA9AD"/>
            </a:solidFill>
            <a:prstDash val="solid"/>
            <a:headEnd type="none" w="sm" len="sm"/>
            <a:tailEnd type="none" w="sm" len="sm"/>
          </a:ln>
        </p:spPr>
      </p:sp>
      <p:sp>
        <p:nvSpPr>
          <p:cNvPr id="35" name="AutoShape 35"/>
          <p:cNvSpPr/>
          <p:nvPr/>
        </p:nvSpPr>
        <p:spPr>
          <a:xfrm flipH="1">
            <a:off x="13487894" y="-3927764"/>
            <a:ext cx="3572299" cy="5004320"/>
          </a:xfrm>
          <a:prstGeom prst="line">
            <a:avLst/>
          </a:prstGeom>
          <a:ln w="28575" cap="flat">
            <a:solidFill>
              <a:srgbClr val="8CA9AD"/>
            </a:solidFill>
            <a:prstDash val="solid"/>
            <a:headEnd type="none" w="sm" len="sm"/>
            <a:tailEnd type="none" w="sm" len="sm"/>
          </a:ln>
        </p:spPr>
      </p:sp>
      <p:sp>
        <p:nvSpPr>
          <p:cNvPr id="36" name="AutoShape 36"/>
          <p:cNvSpPr/>
          <p:nvPr/>
        </p:nvSpPr>
        <p:spPr>
          <a:xfrm flipH="1">
            <a:off x="13324215" y="-3973858"/>
            <a:ext cx="3278415" cy="4565859"/>
          </a:xfrm>
          <a:prstGeom prst="line">
            <a:avLst/>
          </a:prstGeom>
          <a:ln w="28575" cap="flat">
            <a:solidFill>
              <a:srgbClr val="8CA9AD"/>
            </a:solidFill>
            <a:prstDash val="solid"/>
            <a:headEnd type="none" w="sm" len="sm"/>
            <a:tailEnd type="none" w="sm" len="sm"/>
          </a:ln>
        </p:spPr>
      </p:sp>
      <p:sp>
        <p:nvSpPr>
          <p:cNvPr id="38" name="TextBox 38"/>
          <p:cNvSpPr txBox="1"/>
          <p:nvPr/>
        </p:nvSpPr>
        <p:spPr>
          <a:xfrm>
            <a:off x="2559497" y="1523888"/>
            <a:ext cx="5702716" cy="615950"/>
          </a:xfrm>
          <a:prstGeom prst="rect">
            <a:avLst/>
          </a:prstGeom>
        </p:spPr>
        <p:txBody>
          <a:bodyPr lIns="0" tIns="0" rIns="0" bIns="0" rtlCol="0" anchor="t">
            <a:spAutoFit/>
          </a:bodyPr>
          <a:lstStyle/>
          <a:p>
            <a:pPr>
              <a:lnSpc>
                <a:spcPts val="4000"/>
              </a:lnSpc>
            </a:pPr>
            <a:r>
              <a:rPr lang="en-US" sz="4000">
                <a:solidFill>
                  <a:srgbClr val="FFFFFF"/>
                </a:solidFill>
                <a:latin typeface="Kollektif Bold"/>
              </a:rPr>
              <a:t>TOTAL BORDED</a:t>
            </a:r>
          </a:p>
        </p:txBody>
      </p:sp>
      <p:sp>
        <p:nvSpPr>
          <p:cNvPr id="39" name="TextBox 39"/>
          <p:cNvSpPr txBox="1"/>
          <p:nvPr/>
        </p:nvSpPr>
        <p:spPr>
          <a:xfrm>
            <a:off x="2679031" y="3264959"/>
            <a:ext cx="5702716" cy="615950"/>
          </a:xfrm>
          <a:prstGeom prst="rect">
            <a:avLst/>
          </a:prstGeom>
        </p:spPr>
        <p:txBody>
          <a:bodyPr lIns="0" tIns="0" rIns="0" bIns="0" rtlCol="0" anchor="t">
            <a:spAutoFit/>
          </a:bodyPr>
          <a:lstStyle/>
          <a:p>
            <a:pPr>
              <a:lnSpc>
                <a:spcPts val="4000"/>
              </a:lnSpc>
            </a:pPr>
            <a:r>
              <a:rPr lang="en-US" sz="4000">
                <a:solidFill>
                  <a:srgbClr val="FFFFFF"/>
                </a:solidFill>
                <a:latin typeface="Kollektif Bold"/>
              </a:rPr>
              <a:t>TOTAL DEATH</a:t>
            </a:r>
          </a:p>
        </p:txBody>
      </p:sp>
      <p:sp>
        <p:nvSpPr>
          <p:cNvPr id="40" name="TextBox 40"/>
          <p:cNvSpPr txBox="1"/>
          <p:nvPr/>
        </p:nvSpPr>
        <p:spPr>
          <a:xfrm>
            <a:off x="10269900" y="6519259"/>
            <a:ext cx="2822361" cy="2114550"/>
          </a:xfrm>
          <a:prstGeom prst="rect">
            <a:avLst/>
          </a:prstGeom>
        </p:spPr>
        <p:txBody>
          <a:bodyPr lIns="0" tIns="0" rIns="0" bIns="0" rtlCol="0" anchor="t">
            <a:spAutoFit/>
          </a:bodyPr>
          <a:lstStyle/>
          <a:p>
            <a:pPr>
              <a:lnSpc>
                <a:spcPts val="8399"/>
              </a:lnSpc>
            </a:pPr>
            <a:r>
              <a:rPr lang="en-US" sz="6999">
                <a:solidFill>
                  <a:srgbClr val="545454"/>
                </a:solidFill>
                <a:latin typeface="DM Sans"/>
              </a:rPr>
              <a:t>77.6%</a:t>
            </a:r>
          </a:p>
          <a:p>
            <a:pPr>
              <a:lnSpc>
                <a:spcPts val="8399"/>
              </a:lnSpc>
            </a:pPr>
            <a:endParaRPr lang="en-US" sz="6999">
              <a:solidFill>
                <a:srgbClr val="545454"/>
              </a:solidFill>
              <a:latin typeface="DM Sans"/>
            </a:endParaRPr>
          </a:p>
        </p:txBody>
      </p:sp>
      <p:sp>
        <p:nvSpPr>
          <p:cNvPr id="41" name="TextBox 41"/>
          <p:cNvSpPr txBox="1"/>
          <p:nvPr/>
        </p:nvSpPr>
        <p:spPr>
          <a:xfrm>
            <a:off x="2062838" y="5006031"/>
            <a:ext cx="5702716" cy="1120775"/>
          </a:xfrm>
          <a:prstGeom prst="rect">
            <a:avLst/>
          </a:prstGeom>
        </p:spPr>
        <p:txBody>
          <a:bodyPr lIns="0" tIns="0" rIns="0" bIns="0" rtlCol="0" anchor="t">
            <a:spAutoFit/>
          </a:bodyPr>
          <a:lstStyle/>
          <a:p>
            <a:pPr>
              <a:lnSpc>
                <a:spcPts val="4000"/>
              </a:lnSpc>
            </a:pPr>
            <a:r>
              <a:rPr lang="en-US" sz="4000">
                <a:solidFill>
                  <a:srgbClr val="FFFFFF"/>
                </a:solidFill>
                <a:latin typeface="Kollektif Bold"/>
              </a:rPr>
              <a:t>FATALITY ON GROUND</a:t>
            </a:r>
          </a:p>
          <a:p>
            <a:pPr>
              <a:lnSpc>
                <a:spcPts val="4000"/>
              </a:lnSpc>
            </a:pPr>
            <a:endParaRPr lang="en-US" sz="4000">
              <a:solidFill>
                <a:srgbClr val="FFFFFF"/>
              </a:solidFill>
              <a:latin typeface="Kollektif Bold"/>
            </a:endParaRPr>
          </a:p>
        </p:txBody>
      </p:sp>
      <p:sp>
        <p:nvSpPr>
          <p:cNvPr id="42" name="TextBox 42"/>
          <p:cNvSpPr txBox="1"/>
          <p:nvPr/>
        </p:nvSpPr>
        <p:spPr>
          <a:xfrm>
            <a:off x="10269900" y="4806006"/>
            <a:ext cx="6713943" cy="1057275"/>
          </a:xfrm>
          <a:prstGeom prst="rect">
            <a:avLst/>
          </a:prstGeom>
        </p:spPr>
        <p:txBody>
          <a:bodyPr lIns="0" tIns="0" rIns="0" bIns="0" rtlCol="0" anchor="t">
            <a:spAutoFit/>
          </a:bodyPr>
          <a:lstStyle/>
          <a:p>
            <a:pPr>
              <a:lnSpc>
                <a:spcPts val="8399"/>
              </a:lnSpc>
            </a:pPr>
            <a:r>
              <a:rPr lang="en-US" sz="6999">
                <a:solidFill>
                  <a:srgbClr val="545454"/>
                </a:solidFill>
                <a:latin typeface="DM Sans"/>
              </a:rPr>
              <a:t>8520</a:t>
            </a:r>
          </a:p>
        </p:txBody>
      </p:sp>
      <p:sp>
        <p:nvSpPr>
          <p:cNvPr id="43" name="TextBox 43"/>
          <p:cNvSpPr txBox="1"/>
          <p:nvPr/>
        </p:nvSpPr>
        <p:spPr>
          <a:xfrm>
            <a:off x="3007425" y="6831657"/>
            <a:ext cx="5702716" cy="615950"/>
          </a:xfrm>
          <a:prstGeom prst="rect">
            <a:avLst/>
          </a:prstGeom>
        </p:spPr>
        <p:txBody>
          <a:bodyPr lIns="0" tIns="0" rIns="0" bIns="0" rtlCol="0" anchor="t">
            <a:spAutoFit/>
          </a:bodyPr>
          <a:lstStyle/>
          <a:p>
            <a:pPr>
              <a:lnSpc>
                <a:spcPts val="4000"/>
              </a:lnSpc>
            </a:pPr>
            <a:r>
              <a:rPr lang="en-US" sz="4000">
                <a:solidFill>
                  <a:srgbClr val="FFFFFF"/>
                </a:solidFill>
                <a:latin typeface="Kollektif Bold"/>
              </a:rPr>
              <a:t>AVG DEATH %</a:t>
            </a:r>
          </a:p>
        </p:txBody>
      </p:sp>
      <p:sp>
        <p:nvSpPr>
          <p:cNvPr id="44" name="Freeform 44"/>
          <p:cNvSpPr/>
          <p:nvPr/>
        </p:nvSpPr>
        <p:spPr>
          <a:xfrm>
            <a:off x="0" y="-195937"/>
            <a:ext cx="18278475" cy="10663869"/>
          </a:xfrm>
          <a:custGeom>
            <a:avLst/>
            <a:gdLst/>
            <a:ahLst/>
            <a:cxnLst/>
            <a:rect l="l" t="t" r="r" b="b"/>
            <a:pathLst>
              <a:path w="18278475" h="10663869">
                <a:moveTo>
                  <a:pt x="0" y="0"/>
                </a:moveTo>
                <a:lnTo>
                  <a:pt x="18278475" y="0"/>
                </a:lnTo>
                <a:lnTo>
                  <a:pt x="18278475" y="10663869"/>
                </a:lnTo>
                <a:lnTo>
                  <a:pt x="0" y="10663869"/>
                </a:lnTo>
                <a:lnTo>
                  <a:pt x="0" y="0"/>
                </a:lnTo>
                <a:close/>
              </a:path>
            </a:pathLst>
          </a:custGeom>
          <a:blipFill>
            <a:blip r:embed="rId10"/>
            <a:stretch>
              <a:fillRect l="-1858" r="-1858"/>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2396474" y="-2921783"/>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2859087" y="-2102233"/>
            <a:ext cx="5185216" cy="5132702"/>
          </a:xfrm>
          <a:prstGeom prst="line">
            <a:avLst/>
          </a:prstGeom>
          <a:ln w="28575" cap="flat">
            <a:solidFill>
              <a:srgbClr val="8CA9AD"/>
            </a:solidFill>
            <a:prstDash val="solid"/>
            <a:headEnd type="none" w="sm" len="sm"/>
            <a:tailEnd type="none" w="sm" len="sm"/>
          </a:ln>
        </p:spPr>
      </p:sp>
      <p:sp>
        <p:nvSpPr>
          <p:cNvPr id="6" name="AutoShape 6"/>
          <p:cNvSpPr/>
          <p:nvPr/>
        </p:nvSpPr>
        <p:spPr>
          <a:xfrm>
            <a:off x="-3073034" y="-1789557"/>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a:off x="-3252636" y="-1431087"/>
            <a:ext cx="4867141" cy="4867141"/>
          </a:xfrm>
          <a:prstGeom prst="line">
            <a:avLst/>
          </a:prstGeom>
          <a:ln w="28575" cap="flat">
            <a:solidFill>
              <a:srgbClr val="8CA9AD"/>
            </a:solidFill>
            <a:prstDash val="solid"/>
            <a:headEnd type="none" w="sm" len="sm"/>
            <a:tailEnd type="none" w="sm" len="sm"/>
          </a:ln>
        </p:spPr>
      </p:sp>
      <p:sp>
        <p:nvSpPr>
          <p:cNvPr id="8" name="AutoShape 8"/>
          <p:cNvSpPr/>
          <p:nvPr/>
        </p:nvSpPr>
        <p:spPr>
          <a:xfrm>
            <a:off x="-3379290" y="-1044819"/>
            <a:ext cx="4690515" cy="4690515"/>
          </a:xfrm>
          <a:prstGeom prst="line">
            <a:avLst/>
          </a:prstGeom>
          <a:ln w="28575" cap="flat">
            <a:solidFill>
              <a:srgbClr val="8CA9AD"/>
            </a:solidFill>
            <a:prstDash val="solid"/>
            <a:headEnd type="none" w="sm" len="sm"/>
            <a:tailEnd type="none" w="sm" len="sm"/>
          </a:ln>
        </p:spPr>
      </p:sp>
      <p:sp>
        <p:nvSpPr>
          <p:cNvPr id="9" name="AutoShape 9"/>
          <p:cNvSpPr/>
          <p:nvPr/>
        </p:nvSpPr>
        <p:spPr>
          <a:xfrm>
            <a:off x="-3523144" y="-605142"/>
            <a:ext cx="4347674" cy="4347674"/>
          </a:xfrm>
          <a:prstGeom prst="line">
            <a:avLst/>
          </a:prstGeom>
          <a:ln w="28575" cap="flat">
            <a:solidFill>
              <a:srgbClr val="8CA9AD"/>
            </a:solidFill>
            <a:prstDash val="solid"/>
            <a:headEnd type="none" w="sm" len="sm"/>
            <a:tailEnd type="none" w="sm" len="sm"/>
          </a:ln>
        </p:spPr>
      </p:sp>
      <p:sp>
        <p:nvSpPr>
          <p:cNvPr id="10" name="AutoShape 10"/>
          <p:cNvSpPr/>
          <p:nvPr/>
        </p:nvSpPr>
        <p:spPr>
          <a:xfrm>
            <a:off x="-3643964" y="-161419"/>
            <a:ext cx="3963599" cy="3985594"/>
          </a:xfrm>
          <a:prstGeom prst="line">
            <a:avLst/>
          </a:prstGeom>
          <a:ln w="28575" cap="flat">
            <a:solidFill>
              <a:srgbClr val="8CA9AD"/>
            </a:solidFill>
            <a:prstDash val="solid"/>
            <a:headEnd type="none" w="sm" len="sm"/>
            <a:tailEnd type="none" w="sm" len="sm"/>
          </a:ln>
        </p:spPr>
      </p:sp>
      <p:sp>
        <p:nvSpPr>
          <p:cNvPr id="11" name="Freeform 11"/>
          <p:cNvSpPr/>
          <p:nvPr/>
        </p:nvSpPr>
        <p:spPr>
          <a:xfrm>
            <a:off x="110843" y="0"/>
            <a:ext cx="18066315" cy="10287000"/>
          </a:xfrm>
          <a:custGeom>
            <a:avLst/>
            <a:gdLst/>
            <a:ahLst/>
            <a:cxnLst/>
            <a:rect l="l" t="t" r="r" b="b"/>
            <a:pathLst>
              <a:path w="18066315" h="10287000">
                <a:moveTo>
                  <a:pt x="0" y="0"/>
                </a:moveTo>
                <a:lnTo>
                  <a:pt x="18066314" y="0"/>
                </a:lnTo>
                <a:lnTo>
                  <a:pt x="18066314" y="10287000"/>
                </a:lnTo>
                <a:lnTo>
                  <a:pt x="0" y="10287000"/>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3" name="AutoShape 3"/>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4" name="AutoShape 4"/>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5" name="Freeform 5"/>
          <p:cNvSpPr/>
          <p:nvPr/>
        </p:nvSpPr>
        <p:spPr>
          <a:xfrm>
            <a:off x="9491148" y="6484138"/>
            <a:ext cx="1069467" cy="830353"/>
          </a:xfrm>
          <a:custGeom>
            <a:avLst/>
            <a:gdLst/>
            <a:ahLst/>
            <a:cxnLst/>
            <a:rect l="l" t="t" r="r" b="b"/>
            <a:pathLst>
              <a:path w="1069467" h="830353">
                <a:moveTo>
                  <a:pt x="0" y="0"/>
                </a:moveTo>
                <a:lnTo>
                  <a:pt x="1069467" y="0"/>
                </a:lnTo>
                <a:lnTo>
                  <a:pt x="1069467" y="830353"/>
                </a:lnTo>
                <a:lnTo>
                  <a:pt x="0" y="8303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2700000">
            <a:off x="-2137434" y="-3783523"/>
            <a:ext cx="7415398" cy="3565095"/>
            <a:chOff x="0" y="0"/>
            <a:chExt cx="660400" cy="317500"/>
          </a:xfrm>
        </p:grpSpPr>
        <p:sp>
          <p:nvSpPr>
            <p:cNvPr id="7" name="Freeform 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8" name="TextBox 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 name="AutoShape 9"/>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0" name="AutoShape 10"/>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11" name="AutoShape 11"/>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12" name="AutoShape 12"/>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13" name="AutoShape 13"/>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14" name="AutoShape 14"/>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15" name="AutoShape 15"/>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16" name="Freeform 16"/>
          <p:cNvSpPr/>
          <p:nvPr/>
        </p:nvSpPr>
        <p:spPr>
          <a:xfrm>
            <a:off x="994500" y="0"/>
            <a:ext cx="16264800" cy="10287000"/>
          </a:xfrm>
          <a:custGeom>
            <a:avLst/>
            <a:gdLst/>
            <a:ahLst/>
            <a:cxnLst/>
            <a:rect l="l" t="t" r="r" b="b"/>
            <a:pathLst>
              <a:path w="16264800" h="10287000">
                <a:moveTo>
                  <a:pt x="0" y="0"/>
                </a:moveTo>
                <a:lnTo>
                  <a:pt x="16264800" y="0"/>
                </a:lnTo>
                <a:lnTo>
                  <a:pt x="16264800" y="10287000"/>
                </a:lnTo>
                <a:lnTo>
                  <a:pt x="0" y="10287000"/>
                </a:lnTo>
                <a:lnTo>
                  <a:pt x="0" y="0"/>
                </a:lnTo>
                <a:close/>
              </a:path>
            </a:pathLst>
          </a:custGeom>
          <a:blipFill>
            <a:blip r:embed="rId4"/>
            <a:stretch>
              <a:fillRect/>
            </a:stretch>
          </a:blipFill>
        </p:spPr>
      </p:sp>
      <p:sp>
        <p:nvSpPr>
          <p:cNvPr id="17" name="TextBox 17"/>
          <p:cNvSpPr txBox="1"/>
          <p:nvPr/>
        </p:nvSpPr>
        <p:spPr>
          <a:xfrm>
            <a:off x="11178406" y="7791669"/>
            <a:ext cx="2864935" cy="344805"/>
          </a:xfrm>
          <a:prstGeom prst="rect">
            <a:avLst/>
          </a:prstGeom>
        </p:spPr>
        <p:txBody>
          <a:bodyPr lIns="0" tIns="0" rIns="0" bIns="0" rtlCol="0" anchor="t">
            <a:spAutoFit/>
          </a:bodyPr>
          <a:lstStyle/>
          <a:p>
            <a:pPr>
              <a:lnSpc>
                <a:spcPts val="2730"/>
              </a:lnSpc>
            </a:pPr>
            <a:r>
              <a:rPr lang="en-US" sz="2100">
                <a:solidFill>
                  <a:srgbClr val="FFFFFF"/>
                </a:solidFill>
                <a:latin typeface="DM Sans Bold"/>
              </a:rPr>
              <a:t>Lorna Alvarado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3" name="AutoShape 3"/>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4" name="AutoShape 4"/>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5" name="Freeform 5"/>
          <p:cNvSpPr/>
          <p:nvPr/>
        </p:nvSpPr>
        <p:spPr>
          <a:xfrm>
            <a:off x="9491148" y="6484138"/>
            <a:ext cx="1069467" cy="830353"/>
          </a:xfrm>
          <a:custGeom>
            <a:avLst/>
            <a:gdLst/>
            <a:ahLst/>
            <a:cxnLst/>
            <a:rect l="l" t="t" r="r" b="b"/>
            <a:pathLst>
              <a:path w="1069467" h="830353">
                <a:moveTo>
                  <a:pt x="0" y="0"/>
                </a:moveTo>
                <a:lnTo>
                  <a:pt x="1069467" y="0"/>
                </a:lnTo>
                <a:lnTo>
                  <a:pt x="1069467" y="830353"/>
                </a:lnTo>
                <a:lnTo>
                  <a:pt x="0" y="8303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2700000">
            <a:off x="-2137434" y="-3783523"/>
            <a:ext cx="7415398" cy="3565095"/>
            <a:chOff x="0" y="0"/>
            <a:chExt cx="660400" cy="317500"/>
          </a:xfrm>
        </p:grpSpPr>
        <p:sp>
          <p:nvSpPr>
            <p:cNvPr id="7" name="Freeform 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8" name="TextBox 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 name="AutoShape 9"/>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0" name="AutoShape 10"/>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11" name="AutoShape 11"/>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12" name="AutoShape 12"/>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13" name="AutoShape 13"/>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14" name="AutoShape 14"/>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15" name="AutoShape 15"/>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16" name="Freeform 16"/>
          <p:cNvSpPr/>
          <p:nvPr/>
        </p:nvSpPr>
        <p:spPr>
          <a:xfrm>
            <a:off x="578674" y="5225631"/>
            <a:ext cx="9125672" cy="5312378"/>
          </a:xfrm>
          <a:custGeom>
            <a:avLst/>
            <a:gdLst/>
            <a:ahLst/>
            <a:cxnLst/>
            <a:rect l="l" t="t" r="r" b="b"/>
            <a:pathLst>
              <a:path w="9125672" h="5312378">
                <a:moveTo>
                  <a:pt x="0" y="0"/>
                </a:moveTo>
                <a:lnTo>
                  <a:pt x="9125672" y="0"/>
                </a:lnTo>
                <a:lnTo>
                  <a:pt x="9125672" y="5312378"/>
                </a:lnTo>
                <a:lnTo>
                  <a:pt x="0" y="5312378"/>
                </a:lnTo>
                <a:lnTo>
                  <a:pt x="0" y="0"/>
                </a:lnTo>
                <a:close/>
              </a:path>
            </a:pathLst>
          </a:custGeom>
          <a:blipFill>
            <a:blip r:embed="rId4"/>
            <a:stretch>
              <a:fillRect/>
            </a:stretch>
          </a:blipFill>
        </p:spPr>
      </p:sp>
      <p:sp>
        <p:nvSpPr>
          <p:cNvPr id="17" name="Freeform 17"/>
          <p:cNvSpPr/>
          <p:nvPr/>
        </p:nvSpPr>
        <p:spPr>
          <a:xfrm>
            <a:off x="1873545" y="132639"/>
            <a:ext cx="6568468" cy="4883351"/>
          </a:xfrm>
          <a:custGeom>
            <a:avLst/>
            <a:gdLst/>
            <a:ahLst/>
            <a:cxnLst/>
            <a:rect l="l" t="t" r="r" b="b"/>
            <a:pathLst>
              <a:path w="6568468" h="4883351">
                <a:moveTo>
                  <a:pt x="0" y="0"/>
                </a:moveTo>
                <a:lnTo>
                  <a:pt x="6568468" y="0"/>
                </a:lnTo>
                <a:lnTo>
                  <a:pt x="6568468" y="4883351"/>
                </a:lnTo>
                <a:lnTo>
                  <a:pt x="0" y="4883351"/>
                </a:lnTo>
                <a:lnTo>
                  <a:pt x="0" y="0"/>
                </a:lnTo>
                <a:close/>
              </a:path>
            </a:pathLst>
          </a:custGeom>
          <a:blipFill>
            <a:blip r:embed="rId5"/>
            <a:stretch>
              <a:fillRect t="-661" b="-661"/>
            </a:stretch>
          </a:blipFill>
        </p:spPr>
      </p:sp>
      <p:sp>
        <p:nvSpPr>
          <p:cNvPr id="18" name="Freeform 18"/>
          <p:cNvSpPr/>
          <p:nvPr/>
        </p:nvSpPr>
        <p:spPr>
          <a:xfrm>
            <a:off x="10855890" y="292410"/>
            <a:ext cx="6403410" cy="9489176"/>
          </a:xfrm>
          <a:custGeom>
            <a:avLst/>
            <a:gdLst/>
            <a:ahLst/>
            <a:cxnLst/>
            <a:rect l="l" t="t" r="r" b="b"/>
            <a:pathLst>
              <a:path w="6403410" h="9489176">
                <a:moveTo>
                  <a:pt x="0" y="0"/>
                </a:moveTo>
                <a:lnTo>
                  <a:pt x="6403410" y="0"/>
                </a:lnTo>
                <a:lnTo>
                  <a:pt x="6403410" y="9489176"/>
                </a:lnTo>
                <a:lnTo>
                  <a:pt x="0" y="9489176"/>
                </a:lnTo>
                <a:lnTo>
                  <a:pt x="0" y="0"/>
                </a:lnTo>
                <a:close/>
              </a:path>
            </a:pathLst>
          </a:custGeom>
          <a:blipFill>
            <a:blip r:embed="rId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3" name="AutoShape 3"/>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4" name="AutoShape 4"/>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5" name="Freeform 5"/>
          <p:cNvSpPr/>
          <p:nvPr/>
        </p:nvSpPr>
        <p:spPr>
          <a:xfrm>
            <a:off x="9491148" y="6484138"/>
            <a:ext cx="1069467" cy="830353"/>
          </a:xfrm>
          <a:custGeom>
            <a:avLst/>
            <a:gdLst/>
            <a:ahLst/>
            <a:cxnLst/>
            <a:rect l="l" t="t" r="r" b="b"/>
            <a:pathLst>
              <a:path w="1069467" h="830353">
                <a:moveTo>
                  <a:pt x="0" y="0"/>
                </a:moveTo>
                <a:lnTo>
                  <a:pt x="1069467" y="0"/>
                </a:lnTo>
                <a:lnTo>
                  <a:pt x="1069467" y="830353"/>
                </a:lnTo>
                <a:lnTo>
                  <a:pt x="0" y="8303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2700000">
            <a:off x="-2137434" y="-3783523"/>
            <a:ext cx="7415398" cy="3565095"/>
            <a:chOff x="0" y="0"/>
            <a:chExt cx="660400" cy="317500"/>
          </a:xfrm>
        </p:grpSpPr>
        <p:sp>
          <p:nvSpPr>
            <p:cNvPr id="7" name="Freeform 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8" name="TextBox 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 name="AutoShape 9"/>
          <p:cNvSpPr/>
          <p:nvPr/>
        </p:nvSpPr>
        <p:spPr>
          <a:xfrm>
            <a:off x="-2600048" y="-2963974"/>
            <a:ext cx="5185216" cy="5132702"/>
          </a:xfrm>
          <a:prstGeom prst="line">
            <a:avLst/>
          </a:prstGeom>
          <a:ln w="28575" cap="flat">
            <a:solidFill>
              <a:srgbClr val="8CA9AD"/>
            </a:solidFill>
            <a:prstDash val="solid"/>
            <a:headEnd type="none" w="sm" len="sm"/>
            <a:tailEnd type="none" w="sm" len="sm"/>
          </a:ln>
        </p:spPr>
      </p:sp>
      <p:sp>
        <p:nvSpPr>
          <p:cNvPr id="10" name="AutoShape 10"/>
          <p:cNvSpPr/>
          <p:nvPr/>
        </p:nvSpPr>
        <p:spPr>
          <a:xfrm>
            <a:off x="-2813995" y="-2651297"/>
            <a:ext cx="5038853" cy="5038853"/>
          </a:xfrm>
          <a:prstGeom prst="line">
            <a:avLst/>
          </a:prstGeom>
          <a:ln w="28575" cap="flat">
            <a:solidFill>
              <a:srgbClr val="8CA9AD"/>
            </a:solidFill>
            <a:prstDash val="solid"/>
            <a:headEnd type="none" w="sm" len="sm"/>
            <a:tailEnd type="none" w="sm" len="sm"/>
          </a:ln>
        </p:spPr>
      </p:sp>
      <p:sp>
        <p:nvSpPr>
          <p:cNvPr id="11" name="AutoShape 11"/>
          <p:cNvSpPr/>
          <p:nvPr/>
        </p:nvSpPr>
        <p:spPr>
          <a:xfrm>
            <a:off x="-2993596" y="-2292827"/>
            <a:ext cx="4867141" cy="4867141"/>
          </a:xfrm>
          <a:prstGeom prst="line">
            <a:avLst/>
          </a:prstGeom>
          <a:ln w="28575" cap="flat">
            <a:solidFill>
              <a:srgbClr val="8CA9AD"/>
            </a:solidFill>
            <a:prstDash val="solid"/>
            <a:headEnd type="none" w="sm" len="sm"/>
            <a:tailEnd type="none" w="sm" len="sm"/>
          </a:ln>
        </p:spPr>
      </p:sp>
      <p:sp>
        <p:nvSpPr>
          <p:cNvPr id="12" name="AutoShape 12"/>
          <p:cNvSpPr/>
          <p:nvPr/>
        </p:nvSpPr>
        <p:spPr>
          <a:xfrm>
            <a:off x="-3120251" y="-1906560"/>
            <a:ext cx="4690515" cy="4690515"/>
          </a:xfrm>
          <a:prstGeom prst="line">
            <a:avLst/>
          </a:prstGeom>
          <a:ln w="28575" cap="flat">
            <a:solidFill>
              <a:srgbClr val="8CA9AD"/>
            </a:solidFill>
            <a:prstDash val="solid"/>
            <a:headEnd type="none" w="sm" len="sm"/>
            <a:tailEnd type="none" w="sm" len="sm"/>
          </a:ln>
        </p:spPr>
      </p:sp>
      <p:sp>
        <p:nvSpPr>
          <p:cNvPr id="13" name="AutoShape 13"/>
          <p:cNvSpPr/>
          <p:nvPr/>
        </p:nvSpPr>
        <p:spPr>
          <a:xfrm>
            <a:off x="-3264105" y="-1466883"/>
            <a:ext cx="4347674" cy="4347674"/>
          </a:xfrm>
          <a:prstGeom prst="line">
            <a:avLst/>
          </a:prstGeom>
          <a:ln w="28575" cap="flat">
            <a:solidFill>
              <a:srgbClr val="8CA9AD"/>
            </a:solidFill>
            <a:prstDash val="solid"/>
            <a:headEnd type="none" w="sm" len="sm"/>
            <a:tailEnd type="none" w="sm" len="sm"/>
          </a:ln>
        </p:spPr>
      </p:sp>
      <p:sp>
        <p:nvSpPr>
          <p:cNvPr id="14" name="AutoShape 14"/>
          <p:cNvSpPr/>
          <p:nvPr/>
        </p:nvSpPr>
        <p:spPr>
          <a:xfrm>
            <a:off x="-3384925" y="-1023159"/>
            <a:ext cx="3963599" cy="3985594"/>
          </a:xfrm>
          <a:prstGeom prst="line">
            <a:avLst/>
          </a:prstGeom>
          <a:ln w="28575" cap="flat">
            <a:solidFill>
              <a:srgbClr val="8CA9AD"/>
            </a:solidFill>
            <a:prstDash val="solid"/>
            <a:headEnd type="none" w="sm" len="sm"/>
            <a:tailEnd type="none" w="sm" len="sm"/>
          </a:ln>
        </p:spPr>
      </p:sp>
      <p:sp>
        <p:nvSpPr>
          <p:cNvPr id="15" name="AutoShape 15"/>
          <p:cNvSpPr/>
          <p:nvPr/>
        </p:nvSpPr>
        <p:spPr>
          <a:xfrm>
            <a:off x="-3359157" y="-461526"/>
            <a:ext cx="3377485" cy="3360058"/>
          </a:xfrm>
          <a:prstGeom prst="line">
            <a:avLst/>
          </a:prstGeom>
          <a:ln w="28575" cap="flat">
            <a:solidFill>
              <a:srgbClr val="8CA9AD"/>
            </a:solidFill>
            <a:prstDash val="solid"/>
            <a:headEnd type="none" w="sm" len="sm"/>
            <a:tailEnd type="none" w="sm" len="sm"/>
          </a:ln>
        </p:spPr>
      </p:sp>
      <p:sp>
        <p:nvSpPr>
          <p:cNvPr id="16" name="Freeform 16"/>
          <p:cNvSpPr/>
          <p:nvPr/>
        </p:nvSpPr>
        <p:spPr>
          <a:xfrm>
            <a:off x="18328" y="0"/>
            <a:ext cx="18269672" cy="10287000"/>
          </a:xfrm>
          <a:custGeom>
            <a:avLst/>
            <a:gdLst/>
            <a:ahLst/>
            <a:cxnLst/>
            <a:rect l="l" t="t" r="r" b="b"/>
            <a:pathLst>
              <a:path w="18269672" h="10287000">
                <a:moveTo>
                  <a:pt x="0" y="0"/>
                </a:moveTo>
                <a:lnTo>
                  <a:pt x="18269672" y="0"/>
                </a:lnTo>
                <a:lnTo>
                  <a:pt x="18269672" y="10287000"/>
                </a:lnTo>
                <a:lnTo>
                  <a:pt x="0" y="10287000"/>
                </a:lnTo>
                <a:lnTo>
                  <a:pt x="0" y="0"/>
                </a:lnTo>
                <a:close/>
              </a:path>
            </a:pathLst>
          </a:custGeom>
          <a:blipFill>
            <a:blip r:embed="rId4"/>
            <a:stretch>
              <a:fillRect l="-714" r="-714"/>
            </a:stretch>
          </a:blipFill>
        </p:spPr>
      </p:sp>
      <p:sp>
        <p:nvSpPr>
          <p:cNvPr id="17" name="TextBox 17"/>
          <p:cNvSpPr txBox="1"/>
          <p:nvPr/>
        </p:nvSpPr>
        <p:spPr>
          <a:xfrm>
            <a:off x="11178406" y="7791669"/>
            <a:ext cx="2864935" cy="344805"/>
          </a:xfrm>
          <a:prstGeom prst="rect">
            <a:avLst/>
          </a:prstGeom>
        </p:spPr>
        <p:txBody>
          <a:bodyPr lIns="0" tIns="0" rIns="0" bIns="0" rtlCol="0" anchor="t">
            <a:spAutoFit/>
          </a:bodyPr>
          <a:lstStyle/>
          <a:p>
            <a:pPr>
              <a:lnSpc>
                <a:spcPts val="2730"/>
              </a:lnSpc>
            </a:pPr>
            <a:r>
              <a:rPr lang="en-US" sz="2100">
                <a:solidFill>
                  <a:srgbClr val="FFFFFF"/>
                </a:solidFill>
                <a:latin typeface="DM Sans Bold"/>
              </a:rPr>
              <a:t>Lorna Alvarado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4405559" y="1050593"/>
            <a:ext cx="10620170" cy="152082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CONCLUSION</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2804307" y="92583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6" name="Group 16"/>
          <p:cNvGrpSpPr/>
          <p:nvPr/>
        </p:nvGrpSpPr>
        <p:grpSpPr>
          <a:xfrm rot="2700000">
            <a:off x="14381224" y="7574679"/>
            <a:ext cx="7415398" cy="3565095"/>
            <a:chOff x="0" y="0"/>
            <a:chExt cx="660400" cy="317500"/>
          </a:xfrm>
        </p:grpSpPr>
        <p:sp>
          <p:nvSpPr>
            <p:cNvPr id="17" name="Freeform 1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8" name="TextBox 1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9" name="AutoShape 19"/>
          <p:cNvSpPr/>
          <p:nvPr/>
        </p:nvSpPr>
        <p:spPr>
          <a:xfrm>
            <a:off x="13918610" y="8394229"/>
            <a:ext cx="5185216" cy="5132702"/>
          </a:xfrm>
          <a:prstGeom prst="line">
            <a:avLst/>
          </a:prstGeom>
          <a:ln w="28575" cap="flat">
            <a:solidFill>
              <a:srgbClr val="8CA9AD"/>
            </a:solidFill>
            <a:prstDash val="solid"/>
            <a:headEnd type="none" w="sm" len="sm"/>
            <a:tailEnd type="none" w="sm" len="sm"/>
          </a:ln>
        </p:spPr>
      </p:sp>
      <p:sp>
        <p:nvSpPr>
          <p:cNvPr id="20" name="AutoShape 20"/>
          <p:cNvSpPr/>
          <p:nvPr/>
        </p:nvSpPr>
        <p:spPr>
          <a:xfrm>
            <a:off x="13704664" y="8706905"/>
            <a:ext cx="5038853" cy="5038853"/>
          </a:xfrm>
          <a:prstGeom prst="line">
            <a:avLst/>
          </a:prstGeom>
          <a:ln w="28575" cap="flat">
            <a:solidFill>
              <a:srgbClr val="8CA9AD"/>
            </a:solidFill>
            <a:prstDash val="solid"/>
            <a:headEnd type="none" w="sm" len="sm"/>
            <a:tailEnd type="none" w="sm" len="sm"/>
          </a:ln>
        </p:spPr>
      </p:sp>
      <p:sp>
        <p:nvSpPr>
          <p:cNvPr id="21" name="AutoShape 21"/>
          <p:cNvSpPr/>
          <p:nvPr/>
        </p:nvSpPr>
        <p:spPr>
          <a:xfrm>
            <a:off x="13525062" y="9065375"/>
            <a:ext cx="4867141" cy="4867141"/>
          </a:xfrm>
          <a:prstGeom prst="line">
            <a:avLst/>
          </a:prstGeom>
          <a:ln w="28575" cap="flat">
            <a:solidFill>
              <a:srgbClr val="8CA9AD"/>
            </a:solidFill>
            <a:prstDash val="solid"/>
            <a:headEnd type="none" w="sm" len="sm"/>
            <a:tailEnd type="none" w="sm" len="sm"/>
          </a:ln>
        </p:spPr>
      </p:sp>
      <p:sp>
        <p:nvSpPr>
          <p:cNvPr id="22" name="AutoShape 22"/>
          <p:cNvSpPr/>
          <p:nvPr/>
        </p:nvSpPr>
        <p:spPr>
          <a:xfrm>
            <a:off x="13398407" y="9451643"/>
            <a:ext cx="4690515" cy="4690515"/>
          </a:xfrm>
          <a:prstGeom prst="line">
            <a:avLst/>
          </a:prstGeom>
          <a:ln w="28575" cap="flat">
            <a:solidFill>
              <a:srgbClr val="8CA9AD"/>
            </a:solidFill>
            <a:prstDash val="solid"/>
            <a:headEnd type="none" w="sm" len="sm"/>
            <a:tailEnd type="none" w="sm" len="sm"/>
          </a:ln>
        </p:spPr>
      </p:sp>
      <p:sp>
        <p:nvSpPr>
          <p:cNvPr id="23" name="AutoShape 23"/>
          <p:cNvSpPr/>
          <p:nvPr/>
        </p:nvSpPr>
        <p:spPr>
          <a:xfrm>
            <a:off x="13254553" y="9891320"/>
            <a:ext cx="4347674" cy="4347674"/>
          </a:xfrm>
          <a:prstGeom prst="line">
            <a:avLst/>
          </a:prstGeom>
          <a:ln w="28575" cap="flat">
            <a:solidFill>
              <a:srgbClr val="8CA9AD"/>
            </a:solidFill>
            <a:prstDash val="solid"/>
            <a:headEnd type="none" w="sm" len="sm"/>
            <a:tailEnd type="none" w="sm" len="sm"/>
          </a:ln>
        </p:spPr>
      </p:sp>
      <p:grpSp>
        <p:nvGrpSpPr>
          <p:cNvPr id="24" name="Group 24"/>
          <p:cNvGrpSpPr/>
          <p:nvPr/>
        </p:nvGrpSpPr>
        <p:grpSpPr>
          <a:xfrm rot="2700000">
            <a:off x="-1376391" y="-3093321"/>
            <a:ext cx="7415398" cy="3565095"/>
            <a:chOff x="0" y="0"/>
            <a:chExt cx="660400" cy="317500"/>
          </a:xfrm>
        </p:grpSpPr>
        <p:sp>
          <p:nvSpPr>
            <p:cNvPr id="25" name="Freeform 2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6" name="TextBox 2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7" name="AutoShape 27"/>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28" name="AutoShape 28"/>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29" name="AutoShape 29"/>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0" name="AutoShape 30"/>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1" name="AutoShape 31"/>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32" name="AutoShape 32"/>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33" name="AutoShape 33"/>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34" name="AutoShape 34"/>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35" name="TextBox 35"/>
          <p:cNvSpPr txBox="1"/>
          <p:nvPr/>
        </p:nvSpPr>
        <p:spPr>
          <a:xfrm>
            <a:off x="3784200" y="4624805"/>
            <a:ext cx="10719600" cy="419100"/>
          </a:xfrm>
          <a:prstGeom prst="rect">
            <a:avLst/>
          </a:prstGeom>
        </p:spPr>
        <p:txBody>
          <a:bodyPr lIns="0" tIns="0" rIns="0" bIns="0" rtlCol="0" anchor="t">
            <a:spAutoFit/>
          </a:bodyPr>
          <a:lstStyle/>
          <a:p>
            <a:pPr algn="ctr">
              <a:lnSpc>
                <a:spcPts val="3360"/>
              </a:lnSpc>
            </a:pPr>
            <a:endParaRPr/>
          </a:p>
        </p:txBody>
      </p:sp>
      <p:sp>
        <p:nvSpPr>
          <p:cNvPr id="36" name="TextBox 36"/>
          <p:cNvSpPr txBox="1"/>
          <p:nvPr/>
        </p:nvSpPr>
        <p:spPr>
          <a:xfrm>
            <a:off x="3293911" y="3407483"/>
            <a:ext cx="13857979" cy="5536065"/>
          </a:xfrm>
          <a:prstGeom prst="rect">
            <a:avLst/>
          </a:prstGeom>
        </p:spPr>
        <p:txBody>
          <a:bodyPr lIns="0" tIns="0" rIns="0" bIns="0" rtlCol="0" anchor="t">
            <a:spAutoFit/>
          </a:bodyPr>
          <a:lstStyle/>
          <a:p>
            <a:pPr algn="ctr">
              <a:lnSpc>
                <a:spcPts val="4401"/>
              </a:lnSpc>
            </a:pPr>
            <a:r>
              <a:rPr lang="en-US" sz="3144">
                <a:solidFill>
                  <a:srgbClr val="000000"/>
                </a:solidFill>
                <a:latin typeface="Canva Sans"/>
              </a:rPr>
              <a:t>Yearly trends suggest fluctuations in the number of airplane incidents, indicating potential factors influencing aviation safety.</a:t>
            </a:r>
          </a:p>
          <a:p>
            <a:pPr algn="ctr">
              <a:lnSpc>
                <a:spcPts val="4401"/>
              </a:lnSpc>
            </a:pPr>
            <a:r>
              <a:rPr lang="en-US" sz="3144">
                <a:solidFill>
                  <a:srgbClr val="000000"/>
                </a:solidFill>
                <a:latin typeface="Canva Sans"/>
              </a:rPr>
              <a:t>Geographical analysis reveals insights into regions and cities with higher incident rates.</a:t>
            </a:r>
          </a:p>
          <a:p>
            <a:pPr algn="ctr">
              <a:lnSpc>
                <a:spcPts val="4401"/>
              </a:lnSpc>
            </a:pPr>
            <a:r>
              <a:rPr lang="en-US" sz="3144">
                <a:solidFill>
                  <a:srgbClr val="000000"/>
                </a:solidFill>
                <a:latin typeface="Canva Sans"/>
              </a:rPr>
              <a:t>Common aircraft types and operators associated with </a:t>
            </a:r>
          </a:p>
          <a:p>
            <a:pPr algn="ctr">
              <a:lnSpc>
                <a:spcPts val="4401"/>
              </a:lnSpc>
            </a:pPr>
            <a:r>
              <a:rPr lang="en-US" sz="3144">
                <a:solidFill>
                  <a:srgbClr val="000000"/>
                </a:solidFill>
                <a:latin typeface="Canva Sans"/>
              </a:rPr>
              <a:t>incidents are identified.</a:t>
            </a:r>
          </a:p>
          <a:p>
            <a:pPr algn="ctr">
              <a:lnSpc>
                <a:spcPts val="4401"/>
              </a:lnSpc>
            </a:pPr>
            <a:r>
              <a:rPr lang="en-US" sz="3144">
                <a:solidFill>
                  <a:srgbClr val="000000"/>
                </a:solidFill>
                <a:latin typeface="Canva Sans"/>
              </a:rPr>
              <a:t>Fatality analysis indicates periods with higher fatality rates, prompting further investigation into contributing factors.</a:t>
            </a:r>
          </a:p>
          <a:p>
            <a:pPr algn="ctr">
              <a:lnSpc>
                <a:spcPts val="4401"/>
              </a:lnSpc>
            </a:pPr>
            <a:r>
              <a:rPr lang="en-US" sz="3144">
                <a:solidFill>
                  <a:srgbClr val="000000"/>
                </a:solidFill>
                <a:latin typeface="Canva Sans"/>
              </a:rPr>
              <a:t>Analysis of probable causes provides valuable insights into recurrent issues, helping inform safety measures.</a:t>
            </a:r>
          </a:p>
        </p:txBody>
      </p:sp>
      <p:sp>
        <p:nvSpPr>
          <p:cNvPr id="37" name="Freeform 37"/>
          <p:cNvSpPr/>
          <p:nvPr/>
        </p:nvSpPr>
        <p:spPr>
          <a:xfrm>
            <a:off x="118801" y="486796"/>
            <a:ext cx="3891582" cy="2162183"/>
          </a:xfrm>
          <a:custGeom>
            <a:avLst/>
            <a:gdLst/>
            <a:ahLst/>
            <a:cxnLst/>
            <a:rect l="l" t="t" r="r" b="b"/>
            <a:pathLst>
              <a:path w="3891582" h="2162183">
                <a:moveTo>
                  <a:pt x="0" y="0"/>
                </a:moveTo>
                <a:lnTo>
                  <a:pt x="3891582" y="0"/>
                </a:lnTo>
                <a:lnTo>
                  <a:pt x="3891582" y="2162182"/>
                </a:lnTo>
                <a:lnTo>
                  <a:pt x="0" y="21621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192</Words>
  <Application>Microsoft Office PowerPoint</Application>
  <PresentationFormat>Custom</PresentationFormat>
  <Paragraphs>27</Paragraphs>
  <Slides>10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Calibri</vt:lpstr>
      <vt:lpstr>Arial</vt:lpstr>
      <vt:lpstr>Canva Sans Bold</vt:lpstr>
      <vt:lpstr>Kollektif Bold</vt:lpstr>
      <vt:lpstr>DM Sans Bold</vt:lpstr>
      <vt:lpstr>DM Sans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Airplane Crash Analysis</dc:title>
  <cp:lastModifiedBy>My pc</cp:lastModifiedBy>
  <cp:revision>2</cp:revision>
  <dcterms:created xsi:type="dcterms:W3CDTF">2006-08-16T00:00:00Z</dcterms:created>
  <dcterms:modified xsi:type="dcterms:W3CDTF">2024-04-29T09:30:57Z</dcterms:modified>
  <dc:identifier>DAGDOmhZsdA</dc:identifier>
</cp:coreProperties>
</file>